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8" r:id="rId7"/>
    <p:sldId id="259" r:id="rId8"/>
    <p:sldId id="260" r:id="rId9"/>
    <p:sldId id="261" r:id="rId10"/>
    <p:sldId id="262"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4660"/>
  </p:normalViewPr>
  <p:slideViewPr>
    <p:cSldViewPr snapToGrid="0">
      <p:cViewPr varScale="1">
        <p:scale>
          <a:sx n="106" d="100"/>
          <a:sy n="106" d="100"/>
        </p:scale>
        <p:origin x="7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3D7653E-2E9B-4C16-A490-BFE7C093FC49}" type="datetimeFigureOut">
              <a:rPr lang="en-US" smtClean="0"/>
              <a:t>4/4/2025</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6E31101A-D419-4A0D-B2CC-888344218EFD}" type="slidenum">
              <a:rPr lang="en-US" smtClean="0"/>
              <a:t>‹#›</a:t>
            </a:fld>
            <a:endParaRPr lang="en-US"/>
          </a:p>
        </p:txBody>
      </p:sp>
    </p:spTree>
    <p:extLst>
      <p:ext uri="{BB962C8B-B14F-4D97-AF65-F5344CB8AC3E}">
        <p14:creationId xmlns:p14="http://schemas.microsoft.com/office/powerpoint/2010/main" val="266330715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D7653E-2E9B-4C16-A490-BFE7C093FC49}" type="datetimeFigureOut">
              <a:rPr lang="en-US" smtClean="0"/>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31101A-D419-4A0D-B2CC-888344218EFD}" type="slidenum">
              <a:rPr lang="en-US" smtClean="0"/>
              <a:t>‹#›</a:t>
            </a:fld>
            <a:endParaRPr lang="en-US"/>
          </a:p>
        </p:txBody>
      </p:sp>
    </p:spTree>
    <p:extLst>
      <p:ext uri="{BB962C8B-B14F-4D97-AF65-F5344CB8AC3E}">
        <p14:creationId xmlns:p14="http://schemas.microsoft.com/office/powerpoint/2010/main" val="1251562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D7653E-2E9B-4C16-A490-BFE7C093FC49}"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31101A-D419-4A0D-B2CC-888344218EFD}" type="slidenum">
              <a:rPr lang="en-US" smtClean="0"/>
              <a:t>‹#›</a:t>
            </a:fld>
            <a:endParaRPr lang="en-US"/>
          </a:p>
        </p:txBody>
      </p:sp>
    </p:spTree>
    <p:extLst>
      <p:ext uri="{BB962C8B-B14F-4D97-AF65-F5344CB8AC3E}">
        <p14:creationId xmlns:p14="http://schemas.microsoft.com/office/powerpoint/2010/main" val="2574847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D7653E-2E9B-4C16-A490-BFE7C093FC49}"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31101A-D419-4A0D-B2CC-888344218EFD}" type="slidenum">
              <a:rPr lang="en-US" smtClean="0"/>
              <a:t>‹#›</a:t>
            </a:fld>
            <a:endParaRPr lang="en-US"/>
          </a:p>
        </p:txBody>
      </p:sp>
    </p:spTree>
    <p:extLst>
      <p:ext uri="{BB962C8B-B14F-4D97-AF65-F5344CB8AC3E}">
        <p14:creationId xmlns:p14="http://schemas.microsoft.com/office/powerpoint/2010/main" val="1794074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D7653E-2E9B-4C16-A490-BFE7C093FC49}"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31101A-D419-4A0D-B2CC-888344218EFD}" type="slidenum">
              <a:rPr lang="en-US" smtClean="0"/>
              <a:t>‹#›</a:t>
            </a:fld>
            <a:endParaRPr lang="en-US"/>
          </a:p>
        </p:txBody>
      </p:sp>
    </p:spTree>
    <p:extLst>
      <p:ext uri="{BB962C8B-B14F-4D97-AF65-F5344CB8AC3E}">
        <p14:creationId xmlns:p14="http://schemas.microsoft.com/office/powerpoint/2010/main" val="4398482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D7653E-2E9B-4C16-A490-BFE7C093FC49}"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31101A-D419-4A0D-B2CC-888344218EFD}" type="slidenum">
              <a:rPr lang="en-US" smtClean="0"/>
              <a:t>‹#›</a:t>
            </a:fld>
            <a:endParaRPr lang="en-US"/>
          </a:p>
        </p:txBody>
      </p:sp>
    </p:spTree>
    <p:extLst>
      <p:ext uri="{BB962C8B-B14F-4D97-AF65-F5344CB8AC3E}">
        <p14:creationId xmlns:p14="http://schemas.microsoft.com/office/powerpoint/2010/main" val="26539042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D7653E-2E9B-4C16-A490-BFE7C093FC49}"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31101A-D419-4A0D-B2CC-888344218EFD}" type="slidenum">
              <a:rPr lang="en-US" smtClean="0"/>
              <a:t>‹#›</a:t>
            </a:fld>
            <a:endParaRPr lang="en-US"/>
          </a:p>
        </p:txBody>
      </p:sp>
    </p:spTree>
    <p:extLst>
      <p:ext uri="{BB962C8B-B14F-4D97-AF65-F5344CB8AC3E}">
        <p14:creationId xmlns:p14="http://schemas.microsoft.com/office/powerpoint/2010/main" val="12771405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D7653E-2E9B-4C16-A490-BFE7C093FC49}"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31101A-D419-4A0D-B2CC-888344218EFD}" type="slidenum">
              <a:rPr lang="en-US" smtClean="0"/>
              <a:t>‹#›</a:t>
            </a:fld>
            <a:endParaRPr lang="en-US"/>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17599102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D7653E-2E9B-4C16-A490-BFE7C093FC49}"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31101A-D419-4A0D-B2CC-888344218EFD}" type="slidenum">
              <a:rPr lang="en-US" smtClean="0"/>
              <a:t>‹#›</a:t>
            </a:fld>
            <a:endParaRPr lang="en-US"/>
          </a:p>
        </p:txBody>
      </p:sp>
    </p:spTree>
    <p:extLst>
      <p:ext uri="{BB962C8B-B14F-4D97-AF65-F5344CB8AC3E}">
        <p14:creationId xmlns:p14="http://schemas.microsoft.com/office/powerpoint/2010/main" val="608582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D7653E-2E9B-4C16-A490-BFE7C093FC49}"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31101A-D419-4A0D-B2CC-888344218EFD}" type="slidenum">
              <a:rPr lang="en-US" smtClean="0"/>
              <a:t>‹#›</a:t>
            </a:fld>
            <a:endParaRPr lang="en-US"/>
          </a:p>
        </p:txBody>
      </p:sp>
    </p:spTree>
    <p:extLst>
      <p:ext uri="{BB962C8B-B14F-4D97-AF65-F5344CB8AC3E}">
        <p14:creationId xmlns:p14="http://schemas.microsoft.com/office/powerpoint/2010/main" val="3662649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D7653E-2E9B-4C16-A490-BFE7C093FC49}" type="datetimeFigureOut">
              <a:rPr lang="en-US" smtClean="0"/>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31101A-D419-4A0D-B2CC-888344218EFD}" type="slidenum">
              <a:rPr lang="en-US" smtClean="0"/>
              <a:t>‹#›</a:t>
            </a:fld>
            <a:endParaRPr lang="en-US"/>
          </a:p>
        </p:txBody>
      </p:sp>
    </p:spTree>
    <p:extLst>
      <p:ext uri="{BB962C8B-B14F-4D97-AF65-F5344CB8AC3E}">
        <p14:creationId xmlns:p14="http://schemas.microsoft.com/office/powerpoint/2010/main" val="176513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3D7653E-2E9B-4C16-A490-BFE7C093FC49}" type="datetimeFigureOut">
              <a:rPr lang="en-US" smtClean="0"/>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31101A-D419-4A0D-B2CC-888344218EFD}" type="slidenum">
              <a:rPr lang="en-US" smtClean="0"/>
              <a:t>‹#›</a:t>
            </a:fld>
            <a:endParaRPr lang="en-US"/>
          </a:p>
        </p:txBody>
      </p:sp>
    </p:spTree>
    <p:extLst>
      <p:ext uri="{BB962C8B-B14F-4D97-AF65-F5344CB8AC3E}">
        <p14:creationId xmlns:p14="http://schemas.microsoft.com/office/powerpoint/2010/main" val="850106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3D7653E-2E9B-4C16-A490-BFE7C093FC49}" type="datetimeFigureOut">
              <a:rPr lang="en-US" smtClean="0"/>
              <a:t>4/4/2025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31101A-D419-4A0D-B2CC-888344218EFD}" type="slidenum">
              <a:rPr lang="en-US" smtClean="0"/>
              <a:t>‹#›</a:t>
            </a:fld>
            <a:endParaRPr lang="en-US"/>
          </a:p>
        </p:txBody>
      </p:sp>
    </p:spTree>
    <p:extLst>
      <p:ext uri="{BB962C8B-B14F-4D97-AF65-F5344CB8AC3E}">
        <p14:creationId xmlns:p14="http://schemas.microsoft.com/office/powerpoint/2010/main" val="4186029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3D7653E-2E9B-4C16-A490-BFE7C093FC49}" type="datetimeFigureOut">
              <a:rPr lang="en-US" smtClean="0"/>
              <a:t>4/4/2025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31101A-D419-4A0D-B2CC-888344218EFD}" type="slidenum">
              <a:rPr lang="en-US" smtClean="0"/>
              <a:t>‹#›</a:t>
            </a:fld>
            <a:endParaRPr lang="en-US"/>
          </a:p>
        </p:txBody>
      </p:sp>
    </p:spTree>
    <p:extLst>
      <p:ext uri="{BB962C8B-B14F-4D97-AF65-F5344CB8AC3E}">
        <p14:creationId xmlns:p14="http://schemas.microsoft.com/office/powerpoint/2010/main" val="3050386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3D7653E-2E9B-4C16-A490-BFE7C093FC49}" type="datetimeFigureOut">
              <a:rPr lang="en-US" smtClean="0"/>
              <a:t>4/4/2025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31101A-D419-4A0D-B2CC-888344218EFD}" type="slidenum">
              <a:rPr lang="en-US" smtClean="0"/>
              <a:t>‹#›</a:t>
            </a:fld>
            <a:endParaRPr lang="en-US"/>
          </a:p>
        </p:txBody>
      </p:sp>
    </p:spTree>
    <p:extLst>
      <p:ext uri="{BB962C8B-B14F-4D97-AF65-F5344CB8AC3E}">
        <p14:creationId xmlns:p14="http://schemas.microsoft.com/office/powerpoint/2010/main" val="3940099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D7653E-2E9B-4C16-A490-BFE7C093FC49}" type="datetimeFigureOut">
              <a:rPr lang="en-US" smtClean="0"/>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31101A-D419-4A0D-B2CC-888344218EFD}" type="slidenum">
              <a:rPr lang="en-US" smtClean="0"/>
              <a:t>‹#›</a:t>
            </a:fld>
            <a:endParaRPr lang="en-US"/>
          </a:p>
        </p:txBody>
      </p:sp>
    </p:spTree>
    <p:extLst>
      <p:ext uri="{BB962C8B-B14F-4D97-AF65-F5344CB8AC3E}">
        <p14:creationId xmlns:p14="http://schemas.microsoft.com/office/powerpoint/2010/main" val="1430638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D7653E-2E9B-4C16-A490-BFE7C093FC49}" type="datetimeFigureOut">
              <a:rPr lang="en-US" smtClean="0"/>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31101A-D419-4A0D-B2CC-888344218EFD}" type="slidenum">
              <a:rPr lang="en-US" smtClean="0"/>
              <a:t>‹#›</a:t>
            </a:fld>
            <a:endParaRPr lang="en-US"/>
          </a:p>
        </p:txBody>
      </p:sp>
    </p:spTree>
    <p:extLst>
      <p:ext uri="{BB962C8B-B14F-4D97-AF65-F5344CB8AC3E}">
        <p14:creationId xmlns:p14="http://schemas.microsoft.com/office/powerpoint/2010/main" val="136549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3D7653E-2E9B-4C16-A490-BFE7C093FC49}" type="datetimeFigureOut">
              <a:rPr lang="en-US" smtClean="0"/>
              <a:t>4/4/2025</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E31101A-D419-4A0D-B2CC-888344218EFD}" type="slidenum">
              <a:rPr lang="en-US" smtClean="0"/>
              <a:t>‹#›</a:t>
            </a:fld>
            <a:endParaRPr lang="en-US"/>
          </a:p>
        </p:txBody>
      </p:sp>
    </p:spTree>
    <p:extLst>
      <p:ext uri="{BB962C8B-B14F-4D97-AF65-F5344CB8AC3E}">
        <p14:creationId xmlns:p14="http://schemas.microsoft.com/office/powerpoint/2010/main" val="196809094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E06F9-84E1-D8AF-279A-776C8DDA9D14}"/>
              </a:ext>
            </a:extLst>
          </p:cNvPr>
          <p:cNvSpPr>
            <a:spLocks noGrp="1"/>
          </p:cNvSpPr>
          <p:nvPr>
            <p:ph type="ctrTitle"/>
          </p:nvPr>
        </p:nvSpPr>
        <p:spPr/>
        <p:txBody>
          <a:bodyPr/>
          <a:lstStyle/>
          <a:p>
            <a:r>
              <a:rPr lang="en-US" b="1" dirty="0"/>
              <a:t>Barberton Greenstone Shale XRD Analysis</a:t>
            </a:r>
          </a:p>
        </p:txBody>
      </p:sp>
      <p:sp>
        <p:nvSpPr>
          <p:cNvPr id="3" name="Subtitle 2">
            <a:extLst>
              <a:ext uri="{FF2B5EF4-FFF2-40B4-BE49-F238E27FC236}">
                <a16:creationId xmlns:a16="http://schemas.microsoft.com/office/drawing/2014/main" id="{EA6E583D-6ED2-1C2B-22AA-6D75039338EF}"/>
              </a:ext>
            </a:extLst>
          </p:cNvPr>
          <p:cNvSpPr>
            <a:spLocks noGrp="1"/>
          </p:cNvSpPr>
          <p:nvPr>
            <p:ph type="subTitle" idx="1"/>
          </p:nvPr>
        </p:nvSpPr>
        <p:spPr/>
        <p:txBody>
          <a:bodyPr/>
          <a:lstStyle/>
          <a:p>
            <a:r>
              <a:rPr lang="en-US" dirty="0"/>
              <a:t>Aseem Rajopadhye, Ethan Edmans, Dr. Ariel Anbar</a:t>
            </a:r>
          </a:p>
          <a:p>
            <a:r>
              <a:rPr lang="en-US" dirty="0"/>
              <a:t>ASU School of Earth and Space Exploration</a:t>
            </a:r>
          </a:p>
        </p:txBody>
      </p:sp>
    </p:spTree>
    <p:extLst>
      <p:ext uri="{BB962C8B-B14F-4D97-AF65-F5344CB8AC3E}">
        <p14:creationId xmlns:p14="http://schemas.microsoft.com/office/powerpoint/2010/main" val="3187004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D972-CCBB-43A2-16C4-D7B344BE35BA}"/>
              </a:ext>
            </a:extLst>
          </p:cNvPr>
          <p:cNvSpPr>
            <a:spLocks noGrp="1"/>
          </p:cNvSpPr>
          <p:nvPr>
            <p:ph type="title"/>
          </p:nvPr>
        </p:nvSpPr>
        <p:spPr>
          <a:xfrm>
            <a:off x="362120" y="3188378"/>
            <a:ext cx="4399377" cy="1456267"/>
          </a:xfrm>
        </p:spPr>
        <p:txBody>
          <a:bodyPr>
            <a:noAutofit/>
          </a:bodyPr>
          <a:lstStyle/>
          <a:p>
            <a:pPr algn="ctr"/>
            <a:r>
              <a:rPr lang="en-US" sz="2400" b="0" i="0" u="none" strike="noStrike" dirty="0">
                <a:effectLst/>
                <a:latin typeface="Arial" panose="020B0604020202020204" pitchFamily="34" charset="0"/>
              </a:rPr>
              <a:t>Compositional analysis of minerals present in 3.2-billion-year-old (Ga) shale samples from the Barberton Greenstone Belt using X-Ray Diffraction (XRD) </a:t>
            </a:r>
            <a:br>
              <a:rPr lang="en-US" sz="2400" b="0" dirty="0">
                <a:effectLst/>
              </a:rPr>
            </a:br>
            <a:endParaRPr lang="en-US" sz="2400" dirty="0"/>
          </a:p>
        </p:txBody>
      </p:sp>
      <p:pic>
        <p:nvPicPr>
          <p:cNvPr id="1026" name="Picture 2">
            <a:extLst>
              <a:ext uri="{FF2B5EF4-FFF2-40B4-BE49-F238E27FC236}">
                <a16:creationId xmlns:a16="http://schemas.microsoft.com/office/drawing/2014/main" id="{890F9674-9A05-D1CF-371D-896615532D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5107" y="1694806"/>
            <a:ext cx="6413468" cy="444341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FB3B67D-C070-8F5B-3DC0-D1B847968EA3}"/>
              </a:ext>
            </a:extLst>
          </p:cNvPr>
          <p:cNvSpPr txBox="1"/>
          <p:nvPr/>
        </p:nvSpPr>
        <p:spPr>
          <a:xfrm>
            <a:off x="2179982" y="248765"/>
            <a:ext cx="7832035" cy="769441"/>
          </a:xfrm>
          <a:prstGeom prst="rect">
            <a:avLst/>
          </a:prstGeom>
          <a:noFill/>
        </p:spPr>
        <p:txBody>
          <a:bodyPr wrap="square" rtlCol="0">
            <a:spAutoFit/>
          </a:bodyPr>
          <a:lstStyle/>
          <a:p>
            <a:pPr algn="ctr"/>
            <a:r>
              <a:rPr lang="en-US" sz="4400" b="1" dirty="0"/>
              <a:t>Project Overview</a:t>
            </a:r>
          </a:p>
        </p:txBody>
      </p:sp>
    </p:spTree>
    <p:extLst>
      <p:ext uri="{BB962C8B-B14F-4D97-AF65-F5344CB8AC3E}">
        <p14:creationId xmlns:p14="http://schemas.microsoft.com/office/powerpoint/2010/main" val="3150599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334EE-FC1B-9EB3-333B-BD5AC2B378F9}"/>
              </a:ext>
            </a:extLst>
          </p:cNvPr>
          <p:cNvSpPr>
            <a:spLocks noGrp="1"/>
          </p:cNvSpPr>
          <p:nvPr>
            <p:ph type="title"/>
          </p:nvPr>
        </p:nvSpPr>
        <p:spPr/>
        <p:txBody>
          <a:bodyPr/>
          <a:lstStyle/>
          <a:p>
            <a:r>
              <a:rPr lang="en-US" b="1" dirty="0">
                <a:latin typeface="+mn-lt"/>
              </a:rPr>
              <a:t>Procedure</a:t>
            </a:r>
          </a:p>
        </p:txBody>
      </p:sp>
      <p:pic>
        <p:nvPicPr>
          <p:cNvPr id="2050" name="Picture 2">
            <a:extLst>
              <a:ext uri="{FF2B5EF4-FFF2-40B4-BE49-F238E27FC236}">
                <a16:creationId xmlns:a16="http://schemas.microsoft.com/office/drawing/2014/main" id="{9189C754-6A84-0208-5E1E-BFEC976583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1704" y="454622"/>
            <a:ext cx="4573933" cy="609857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A6FA03E-DC6F-67A1-4A72-44A2D35C1B4C}"/>
              </a:ext>
            </a:extLst>
          </p:cNvPr>
          <p:cNvSpPr txBox="1"/>
          <p:nvPr/>
        </p:nvSpPr>
        <p:spPr>
          <a:xfrm>
            <a:off x="685801" y="2065867"/>
            <a:ext cx="6430616" cy="1754326"/>
          </a:xfrm>
          <a:prstGeom prst="rect">
            <a:avLst/>
          </a:prstGeom>
          <a:noFill/>
        </p:spPr>
        <p:txBody>
          <a:bodyPr wrap="square" rtlCol="0">
            <a:spAutoFit/>
          </a:bodyPr>
          <a:lstStyle/>
          <a:p>
            <a:pPr rtl="0" fontAlgn="base"/>
            <a:r>
              <a:rPr lang="en-US" sz="1800" b="0" i="0" u="none" strike="noStrike" dirty="0" err="1">
                <a:effectLst/>
                <a:latin typeface="Arial" panose="020B0604020202020204" pitchFamily="34" charset="0"/>
              </a:rPr>
              <a:t>PANalytical</a:t>
            </a:r>
            <a:r>
              <a:rPr lang="en-US" sz="1800" b="0" i="0" u="none" strike="noStrike" dirty="0">
                <a:effectLst/>
                <a:latin typeface="Arial" panose="020B0604020202020204" pitchFamily="34" charset="0"/>
              </a:rPr>
              <a:t> XRD Machine requires powder to be placed on slide, with isopropyl alcohol placed to spread (right). </a:t>
            </a:r>
            <a:endParaRPr lang="en-US" dirty="0">
              <a:latin typeface="Arial" panose="020B0604020202020204" pitchFamily="34" charset="0"/>
            </a:endParaRPr>
          </a:p>
          <a:p>
            <a:pPr rtl="0" fontAlgn="base"/>
            <a:endParaRPr lang="en-US" sz="1800" b="0" i="0" u="none" strike="noStrike" dirty="0">
              <a:effectLst/>
              <a:latin typeface="Arial" panose="020B0604020202020204" pitchFamily="34" charset="0"/>
            </a:endParaRPr>
          </a:p>
          <a:p>
            <a:pPr rtl="0" fontAlgn="base"/>
            <a:r>
              <a:rPr lang="en-US" sz="1800" b="0" i="0" u="none" strike="noStrike" dirty="0">
                <a:effectLst/>
                <a:latin typeface="Arial" panose="020B0604020202020204" pitchFamily="34" charset="0"/>
              </a:rPr>
              <a:t>XRD Graph produced (example below), analyzed in </a:t>
            </a:r>
            <a:r>
              <a:rPr lang="en-US" sz="1800" b="0" i="0" u="none" strike="noStrike" dirty="0" err="1">
                <a:effectLst/>
                <a:latin typeface="Arial" panose="020B0604020202020204" pitchFamily="34" charset="0"/>
              </a:rPr>
              <a:t>HighScore</a:t>
            </a:r>
            <a:r>
              <a:rPr lang="en-US" sz="1800" b="0" i="0" u="none" strike="noStrike" dirty="0">
                <a:effectLst/>
                <a:latin typeface="Arial" panose="020B0604020202020204" pitchFamily="34" charset="0"/>
              </a:rPr>
              <a:t> XRD Analysis Software</a:t>
            </a:r>
          </a:p>
          <a:p>
            <a:pPr rtl="0" fontAlgn="base"/>
            <a:endParaRPr lang="en-US" dirty="0">
              <a:latin typeface="Arial" panose="020B0604020202020204" pitchFamily="34" charset="0"/>
            </a:endParaRPr>
          </a:p>
        </p:txBody>
      </p:sp>
      <p:pic>
        <p:nvPicPr>
          <p:cNvPr id="2052" name="Picture 4">
            <a:extLst>
              <a:ext uri="{FF2B5EF4-FFF2-40B4-BE49-F238E27FC236}">
                <a16:creationId xmlns:a16="http://schemas.microsoft.com/office/drawing/2014/main" id="{EAD749A5-5C94-1120-4B81-67B0665AE4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1" y="3802914"/>
            <a:ext cx="3968267" cy="2750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644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5624F-B137-3901-91A4-E6E541F714C2}"/>
              </a:ext>
            </a:extLst>
          </p:cNvPr>
          <p:cNvSpPr>
            <a:spLocks noGrp="1"/>
          </p:cNvSpPr>
          <p:nvPr>
            <p:ph type="title"/>
          </p:nvPr>
        </p:nvSpPr>
        <p:spPr>
          <a:xfrm>
            <a:off x="6096000" y="609600"/>
            <a:ext cx="5353878" cy="1456267"/>
          </a:xfrm>
        </p:spPr>
        <p:txBody>
          <a:bodyPr>
            <a:noAutofit/>
          </a:bodyPr>
          <a:lstStyle/>
          <a:p>
            <a:pPr algn="r"/>
            <a:r>
              <a:rPr lang="en-US" sz="4800" b="1" dirty="0">
                <a:latin typeface="+mn-lt"/>
              </a:rPr>
              <a:t>Results… What do They tell us?</a:t>
            </a:r>
          </a:p>
        </p:txBody>
      </p:sp>
      <p:pic>
        <p:nvPicPr>
          <p:cNvPr id="3074" name="Picture 2">
            <a:extLst>
              <a:ext uri="{FF2B5EF4-FFF2-40B4-BE49-F238E27FC236}">
                <a16:creationId xmlns:a16="http://schemas.microsoft.com/office/drawing/2014/main" id="{5748B3B0-AA97-FC9F-7F36-578E5EA043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545552" cy="34290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a:extLst>
              <a:ext uri="{FF2B5EF4-FFF2-40B4-BE49-F238E27FC236}">
                <a16:creationId xmlns:a16="http://schemas.microsoft.com/office/drawing/2014/main" id="{6B3547EA-F277-E579-0D97-C54E67670C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29002"/>
            <a:ext cx="5545552"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7277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3D373FB1-D815-3837-07E6-E36616598E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448" y="1714500"/>
            <a:ext cx="5545552" cy="3429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9E17297F-B11C-8A14-872E-B07195DFCC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1625" y="1707138"/>
            <a:ext cx="4959927" cy="3436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0510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A6718-33E1-28A5-411C-79166CC8C336}"/>
              </a:ext>
            </a:extLst>
          </p:cNvPr>
          <p:cNvSpPr>
            <a:spLocks noGrp="1"/>
          </p:cNvSpPr>
          <p:nvPr>
            <p:ph type="title"/>
          </p:nvPr>
        </p:nvSpPr>
        <p:spPr>
          <a:xfrm>
            <a:off x="1030287" y="220297"/>
            <a:ext cx="10131425" cy="1456267"/>
          </a:xfrm>
        </p:spPr>
        <p:txBody>
          <a:bodyPr/>
          <a:lstStyle/>
          <a:p>
            <a:r>
              <a:rPr lang="en-US" dirty="0">
                <a:latin typeface="+mn-lt"/>
              </a:rPr>
              <a:t>Proposed future research</a:t>
            </a:r>
          </a:p>
        </p:txBody>
      </p:sp>
      <p:pic>
        <p:nvPicPr>
          <p:cNvPr id="4098" name="Picture 2">
            <a:extLst>
              <a:ext uri="{FF2B5EF4-FFF2-40B4-BE49-F238E27FC236}">
                <a16:creationId xmlns:a16="http://schemas.microsoft.com/office/drawing/2014/main" id="{4616015F-89D2-DBED-C86C-880848BE75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5982" y="1624219"/>
            <a:ext cx="8980034" cy="50134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2882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8682B-5147-C60B-C816-66994E65D72A}"/>
              </a:ext>
            </a:extLst>
          </p:cNvPr>
          <p:cNvSpPr>
            <a:spLocks noGrp="1"/>
          </p:cNvSpPr>
          <p:nvPr>
            <p:ph type="title"/>
          </p:nvPr>
        </p:nvSpPr>
        <p:spPr/>
        <p:txBody>
          <a:bodyPr>
            <a:normAutofit/>
          </a:bodyPr>
          <a:lstStyle/>
          <a:p>
            <a:pPr algn="ctr"/>
            <a:r>
              <a:rPr lang="en-US" sz="5400" b="1" dirty="0">
                <a:latin typeface="+mn-lt"/>
              </a:rPr>
              <a:t>Thank you!</a:t>
            </a:r>
          </a:p>
        </p:txBody>
      </p:sp>
      <p:sp>
        <p:nvSpPr>
          <p:cNvPr id="3" name="Content Placeholder 2">
            <a:extLst>
              <a:ext uri="{FF2B5EF4-FFF2-40B4-BE49-F238E27FC236}">
                <a16:creationId xmlns:a16="http://schemas.microsoft.com/office/drawing/2014/main" id="{981BB6A3-7452-368F-E851-ED02768DE93C}"/>
              </a:ext>
            </a:extLst>
          </p:cNvPr>
          <p:cNvSpPr>
            <a:spLocks noGrp="1"/>
          </p:cNvSpPr>
          <p:nvPr>
            <p:ph idx="1"/>
          </p:nvPr>
        </p:nvSpPr>
        <p:spPr/>
        <p:txBody>
          <a:bodyPr/>
          <a:lstStyle/>
          <a:p>
            <a:pPr algn="ctr" rtl="0">
              <a:buNone/>
            </a:pPr>
            <a:r>
              <a:rPr lang="en-US" sz="1800" b="0" i="0" u="none" strike="noStrike" dirty="0">
                <a:effectLst/>
                <a:latin typeface="Arial" panose="020B0604020202020204" pitchFamily="34" charset="0"/>
              </a:rPr>
              <a:t>Thanks to ASU/NASA Space Grant and Ariel Anbar for funding the project, Doug Daniels for training with the XRD machines, and special thanks to Ethan Edmans and Ariel Anbar for their continuous support and oversight.</a:t>
            </a:r>
            <a:endParaRPr lang="en-US" b="0" dirty="0">
              <a:effectLst/>
            </a:endParaRPr>
          </a:p>
          <a:p>
            <a:pPr algn="ctr">
              <a:buNone/>
            </a:pP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Feel free to ask any questions about the presentation!</a:t>
            </a:r>
          </a:p>
        </p:txBody>
      </p:sp>
      <p:sp>
        <p:nvSpPr>
          <p:cNvPr id="4" name="TextBox 3">
            <a:extLst>
              <a:ext uri="{FF2B5EF4-FFF2-40B4-BE49-F238E27FC236}">
                <a16:creationId xmlns:a16="http://schemas.microsoft.com/office/drawing/2014/main" id="{C494C75F-BEBA-C7B3-5A0E-D92EE4C45208}"/>
              </a:ext>
            </a:extLst>
          </p:cNvPr>
          <p:cNvSpPr txBox="1"/>
          <p:nvPr/>
        </p:nvSpPr>
        <p:spPr>
          <a:xfrm>
            <a:off x="0" y="6396335"/>
            <a:ext cx="4890052" cy="923330"/>
          </a:xfrm>
          <a:prstGeom prst="rect">
            <a:avLst/>
          </a:prstGeom>
          <a:noFill/>
        </p:spPr>
        <p:txBody>
          <a:bodyPr wrap="square" rtlCol="0">
            <a:spAutoFit/>
          </a:bodyPr>
          <a:lstStyle/>
          <a:p>
            <a:pPr algn="l" fontAlgn="auto">
              <a:buNone/>
            </a:pPr>
            <a:r>
              <a:rPr lang="en-US" dirty="0"/>
              <a:t>LinkedIn: </a:t>
            </a:r>
            <a:r>
              <a:rPr lang="en-US" b="0" i="0" dirty="0">
                <a:effectLst/>
                <a:latin typeface="var(--artdeco-reset-typography-font-family-sans)"/>
              </a:rPr>
              <a:t>www.linkedin.com/in/aseem-rajopadhye</a:t>
            </a:r>
          </a:p>
          <a:p>
            <a:pPr>
              <a:buNone/>
            </a:pPr>
            <a:br>
              <a:rPr lang="en-US" dirty="0"/>
            </a:br>
            <a:endParaRPr lang="en-US" dirty="0"/>
          </a:p>
        </p:txBody>
      </p:sp>
    </p:spTree>
    <p:extLst>
      <p:ext uri="{BB962C8B-B14F-4D97-AF65-F5344CB8AC3E}">
        <p14:creationId xmlns:p14="http://schemas.microsoft.com/office/powerpoint/2010/main" val="7534200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5E158B290FB04C85E3A58298661110" ma:contentTypeVersion="13" ma:contentTypeDescription="Create a new document." ma:contentTypeScope="" ma:versionID="41b7ff091aec529c3daf81507e8b0ec8">
  <xsd:schema xmlns:xsd="http://www.w3.org/2001/XMLSchema" xmlns:xs="http://www.w3.org/2001/XMLSchema" xmlns:p="http://schemas.microsoft.com/office/2006/metadata/properties" xmlns:ns2="18db2308-d939-430a-b691-238a8dea59b6" xmlns:ns3="5b8b13da-f81b-454a-95eb-607e33c0c50f" targetNamespace="http://schemas.microsoft.com/office/2006/metadata/properties" ma:root="true" ma:fieldsID="a3353ca290599b369a1ae03541399586" ns2:_="" ns3:_="">
    <xsd:import namespace="18db2308-d939-430a-b691-238a8dea59b6"/>
    <xsd:import namespace="5b8b13da-f81b-454a-95eb-607e33c0c50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db2308-d939-430a-b691-238a8dea59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a1dced58-e0b4-42b2-b81d-05092f917ffe"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8b13da-f81b-454a-95eb-607e33c0c50f"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3870a5b-0f6f-4a43-975e-bd6ec4c6147b}" ma:internalName="TaxCatchAll" ma:showField="CatchAllData" ma:web="5b8b13da-f81b-454a-95eb-607e33c0c5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8db2308-d939-430a-b691-238a8dea59b6">
      <Terms xmlns="http://schemas.microsoft.com/office/infopath/2007/PartnerControls"/>
    </lcf76f155ced4ddcb4097134ff3c332f>
    <TaxCatchAll xmlns="5b8b13da-f81b-454a-95eb-607e33c0c50f" xsi:nil="true"/>
  </documentManagement>
</p:properties>
</file>

<file path=customXml/itemProps1.xml><?xml version="1.0" encoding="utf-8"?>
<ds:datastoreItem xmlns:ds="http://schemas.openxmlformats.org/officeDocument/2006/customXml" ds:itemID="{4DDE4FDB-F0BF-438A-BA32-38E03E123D41}"/>
</file>

<file path=customXml/itemProps2.xml><?xml version="1.0" encoding="utf-8"?>
<ds:datastoreItem xmlns:ds="http://schemas.openxmlformats.org/officeDocument/2006/customXml" ds:itemID="{08EB3DA5-0199-4BD3-96F3-6C09FFA544DC}">
  <ds:schemaRefs>
    <ds:schemaRef ds:uri="http://schemas.microsoft.com/sharepoint/v3/contenttype/forms"/>
  </ds:schemaRefs>
</ds:datastoreItem>
</file>

<file path=customXml/itemProps3.xml><?xml version="1.0" encoding="utf-8"?>
<ds:datastoreItem xmlns:ds="http://schemas.openxmlformats.org/officeDocument/2006/customXml" ds:itemID="{3002947B-9051-4226-81BF-9B6B9AAB46A9}">
  <ds:schemaRefs>
    <ds:schemaRef ds:uri="http://purl.org/dc/terms/"/>
    <ds:schemaRef ds:uri="http://schemas.openxmlformats.org/package/2006/metadata/core-properties"/>
    <ds:schemaRef ds:uri="http://purl.org/dc/dcmitype/"/>
    <ds:schemaRef ds:uri="http://schemas.microsoft.com/office/2006/metadata/properties"/>
    <ds:schemaRef ds:uri="http://schemas.microsoft.com/office/2006/documentManagement/types"/>
    <ds:schemaRef ds:uri="http://schemas.microsoft.com/office/infopath/2007/PartnerControl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TM03457452[[fn=Celestial]]</Template>
  <TotalTime>42</TotalTime>
  <Words>159</Words>
  <Application>Microsoft Office PowerPoint</Application>
  <PresentationFormat>Widescreen</PresentationFormat>
  <Paragraphs>16</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var(--artdeco-reset-typography-font-family-sans)</vt:lpstr>
      <vt:lpstr>Celestial</vt:lpstr>
      <vt:lpstr>Barberton Greenstone Shale XRD Analysis</vt:lpstr>
      <vt:lpstr>Compositional analysis of minerals present in 3.2-billion-year-old (Ga) shale samples from the Barberton Greenstone Belt using X-Ray Diffraction (XRD)  </vt:lpstr>
      <vt:lpstr>Procedure</vt:lpstr>
      <vt:lpstr>Results… What do They tell us?</vt:lpstr>
      <vt:lpstr>PowerPoint Presentation</vt:lpstr>
      <vt:lpstr>Proposed future research</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Aseem Rajopadhye (Student)</dc:creator>
  <cp:lastModifiedBy>Aseem Rajopadhye (Student)</cp:lastModifiedBy>
  <cp:revision>2</cp:revision>
  <dcterms:created xsi:type="dcterms:W3CDTF">2025-04-04T06:51:19Z</dcterms:created>
  <dcterms:modified xsi:type="dcterms:W3CDTF">2025-04-05T00:00:54Z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0x010100815E158B290FB04C85E3A58298661110</vt:lpwstr>
  </property>
</Properties>
</file>